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834D9C-E9B6-4F7D-9AD2-D73D4CE84539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4719292-3006-4D28-8605-1B0822256A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You may be familiar with compressed formats such as .jpeg, .png, etc.</a:t>
          </a:r>
        </a:p>
      </dgm:t>
    </dgm:pt>
    <dgm:pt modelId="{E8EBA856-2BD1-42A7-926A-00465208E2A7}" type="parTrans" cxnId="{11AC19B9-FB91-4D21-A217-6FD196B039ED}">
      <dgm:prSet/>
      <dgm:spPr/>
      <dgm:t>
        <a:bodyPr/>
        <a:lstStyle/>
        <a:p>
          <a:endParaRPr lang="en-US"/>
        </a:p>
      </dgm:t>
    </dgm:pt>
    <dgm:pt modelId="{57814D8A-D1D8-4E1C-A544-288FB6500236}" type="sibTrans" cxnId="{11AC19B9-FB91-4D21-A217-6FD196B039ED}">
      <dgm:prSet/>
      <dgm:spPr/>
      <dgm:t>
        <a:bodyPr/>
        <a:lstStyle/>
        <a:p>
          <a:endParaRPr lang="en-US"/>
        </a:p>
      </dgm:t>
    </dgm:pt>
    <dgm:pt modelId="{FFD7DCB9-594B-4CD2-A699-07D5834906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 computer vision we mostly work with uncompressed image formats</a:t>
          </a:r>
        </a:p>
      </dgm:t>
    </dgm:pt>
    <dgm:pt modelId="{A04FFE4A-CD6B-44D1-ADD4-DC4EE18A8CB8}" type="parTrans" cxnId="{C9C97A09-A6F1-4E92-85F2-2276C76B6EC3}">
      <dgm:prSet/>
      <dgm:spPr/>
      <dgm:t>
        <a:bodyPr/>
        <a:lstStyle/>
        <a:p>
          <a:endParaRPr lang="en-US"/>
        </a:p>
      </dgm:t>
    </dgm:pt>
    <dgm:pt modelId="{A17B1DF4-B224-47C4-841D-CE94D72D7646}" type="sibTrans" cxnId="{C9C97A09-A6F1-4E92-85F2-2276C76B6EC3}">
      <dgm:prSet/>
      <dgm:spPr/>
      <dgm:t>
        <a:bodyPr/>
        <a:lstStyle/>
        <a:p>
          <a:endParaRPr lang="en-US"/>
        </a:p>
      </dgm:t>
    </dgm:pt>
    <dgm:pt modelId="{AE4C0E84-FBB0-491A-B4C4-34439A7191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 example, 640*480 RGBA8 image could be contained by an array with the following dimensions: [480][640][4]</a:t>
          </a:r>
        </a:p>
      </dgm:t>
    </dgm:pt>
    <dgm:pt modelId="{409875E5-ED50-4D2A-AB6C-F5D77311231C}" type="parTrans" cxnId="{A3F7AD2C-7525-4FBB-9603-BAB98D8CFAF6}">
      <dgm:prSet/>
      <dgm:spPr/>
      <dgm:t>
        <a:bodyPr/>
        <a:lstStyle/>
        <a:p>
          <a:endParaRPr lang="en-US"/>
        </a:p>
      </dgm:t>
    </dgm:pt>
    <dgm:pt modelId="{D5B75D19-74E3-4FE1-B715-FA5FF6833A36}" type="sibTrans" cxnId="{A3F7AD2C-7525-4FBB-9603-BAB98D8CFAF6}">
      <dgm:prSet/>
      <dgm:spPr/>
      <dgm:t>
        <a:bodyPr/>
        <a:lstStyle/>
        <a:p>
          <a:endParaRPr lang="en-US"/>
        </a:p>
      </dgm:t>
    </dgm:pt>
    <dgm:pt modelId="{1C0FA657-B087-476F-B91D-8D0222BD60E7}" type="pres">
      <dgm:prSet presAssocID="{27834D9C-E9B6-4F7D-9AD2-D73D4CE84539}" presName="root" presStyleCnt="0">
        <dgm:presLayoutVars>
          <dgm:dir/>
          <dgm:resizeHandles val="exact"/>
        </dgm:presLayoutVars>
      </dgm:prSet>
      <dgm:spPr/>
    </dgm:pt>
    <dgm:pt modelId="{2B33B24E-863F-4A56-BA17-9D68848AE29C}" type="pres">
      <dgm:prSet presAssocID="{94719292-3006-4D28-8605-1B0822256AE9}" presName="compNode" presStyleCnt="0"/>
      <dgm:spPr/>
    </dgm:pt>
    <dgm:pt modelId="{B6EC4CB6-67BE-418C-A47D-F2DB9DA36119}" type="pres">
      <dgm:prSet presAssocID="{94719292-3006-4D28-8605-1B0822256AE9}" presName="bgRect" presStyleLbl="bgShp" presStyleIdx="0" presStyleCnt="3"/>
      <dgm:spPr/>
    </dgm:pt>
    <dgm:pt modelId="{3294FEC4-A158-4D95-A127-02142BE0F2B7}" type="pres">
      <dgm:prSet presAssocID="{94719292-3006-4D28-8605-1B0822256A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7AA88CC-01E1-42C2-9E09-69E1C2162447}" type="pres">
      <dgm:prSet presAssocID="{94719292-3006-4D28-8605-1B0822256AE9}" presName="spaceRect" presStyleCnt="0"/>
      <dgm:spPr/>
    </dgm:pt>
    <dgm:pt modelId="{F16D0685-7467-4015-8205-CEC27D408CD9}" type="pres">
      <dgm:prSet presAssocID="{94719292-3006-4D28-8605-1B0822256AE9}" presName="parTx" presStyleLbl="revTx" presStyleIdx="0" presStyleCnt="3">
        <dgm:presLayoutVars>
          <dgm:chMax val="0"/>
          <dgm:chPref val="0"/>
        </dgm:presLayoutVars>
      </dgm:prSet>
      <dgm:spPr/>
    </dgm:pt>
    <dgm:pt modelId="{F4DF61F4-7B4F-4B76-8506-9ED295087390}" type="pres">
      <dgm:prSet presAssocID="{57814D8A-D1D8-4E1C-A544-288FB6500236}" presName="sibTrans" presStyleCnt="0"/>
      <dgm:spPr/>
    </dgm:pt>
    <dgm:pt modelId="{0DFA665E-AD17-4B5B-BD41-E5FA16C597D9}" type="pres">
      <dgm:prSet presAssocID="{FFD7DCB9-594B-4CD2-A699-07D583490671}" presName="compNode" presStyleCnt="0"/>
      <dgm:spPr/>
    </dgm:pt>
    <dgm:pt modelId="{1F352B50-8C4A-4D7B-8840-659C35D31453}" type="pres">
      <dgm:prSet presAssocID="{FFD7DCB9-594B-4CD2-A699-07D583490671}" presName="bgRect" presStyleLbl="bgShp" presStyleIdx="1" presStyleCnt="3"/>
      <dgm:spPr/>
    </dgm:pt>
    <dgm:pt modelId="{4B858BA8-B48B-4DE8-9960-B0126BCAFA3F}" type="pres">
      <dgm:prSet presAssocID="{FFD7DCB9-594B-4CD2-A699-07D58349067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B8FDCF8-FC11-4552-B753-5DED1449E075}" type="pres">
      <dgm:prSet presAssocID="{FFD7DCB9-594B-4CD2-A699-07D583490671}" presName="spaceRect" presStyleCnt="0"/>
      <dgm:spPr/>
    </dgm:pt>
    <dgm:pt modelId="{88DBAFC9-BD19-4274-9B53-734BA6D7905A}" type="pres">
      <dgm:prSet presAssocID="{FFD7DCB9-594B-4CD2-A699-07D583490671}" presName="parTx" presStyleLbl="revTx" presStyleIdx="1" presStyleCnt="3">
        <dgm:presLayoutVars>
          <dgm:chMax val="0"/>
          <dgm:chPref val="0"/>
        </dgm:presLayoutVars>
      </dgm:prSet>
      <dgm:spPr/>
    </dgm:pt>
    <dgm:pt modelId="{D1A98A65-22E8-4732-A8AD-B85858FFF309}" type="pres">
      <dgm:prSet presAssocID="{A17B1DF4-B224-47C4-841D-CE94D72D7646}" presName="sibTrans" presStyleCnt="0"/>
      <dgm:spPr/>
    </dgm:pt>
    <dgm:pt modelId="{45B469DC-B278-4738-90BF-17D6B449398C}" type="pres">
      <dgm:prSet presAssocID="{AE4C0E84-FBB0-491A-B4C4-34439A7191B7}" presName="compNode" presStyleCnt="0"/>
      <dgm:spPr/>
    </dgm:pt>
    <dgm:pt modelId="{1D1DDA1C-F378-4CEA-BF67-1771664E1C05}" type="pres">
      <dgm:prSet presAssocID="{AE4C0E84-FBB0-491A-B4C4-34439A7191B7}" presName="bgRect" presStyleLbl="bgShp" presStyleIdx="2" presStyleCnt="3"/>
      <dgm:spPr/>
    </dgm:pt>
    <dgm:pt modelId="{40974E39-1D65-464E-9689-F42C7B59EE9C}" type="pres">
      <dgm:prSet presAssocID="{AE4C0E84-FBB0-491A-B4C4-34439A7191B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2DEE6E7-FB60-44CC-82B3-25D78DC40270}" type="pres">
      <dgm:prSet presAssocID="{AE4C0E84-FBB0-491A-B4C4-34439A7191B7}" presName="spaceRect" presStyleCnt="0"/>
      <dgm:spPr/>
    </dgm:pt>
    <dgm:pt modelId="{FD98E274-9CE9-4966-9205-A7B32B14448C}" type="pres">
      <dgm:prSet presAssocID="{AE4C0E84-FBB0-491A-B4C4-34439A7191B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9C97A09-A6F1-4E92-85F2-2276C76B6EC3}" srcId="{27834D9C-E9B6-4F7D-9AD2-D73D4CE84539}" destId="{FFD7DCB9-594B-4CD2-A699-07D583490671}" srcOrd="1" destOrd="0" parTransId="{A04FFE4A-CD6B-44D1-ADD4-DC4EE18A8CB8}" sibTransId="{A17B1DF4-B224-47C4-841D-CE94D72D7646}"/>
    <dgm:cxn modelId="{BDB3BA2A-343B-4B46-9F32-F887FAFC294B}" type="presOf" srcId="{27834D9C-E9B6-4F7D-9AD2-D73D4CE84539}" destId="{1C0FA657-B087-476F-B91D-8D0222BD60E7}" srcOrd="0" destOrd="0" presId="urn:microsoft.com/office/officeart/2018/2/layout/IconVerticalSolidList"/>
    <dgm:cxn modelId="{A3F7AD2C-7525-4FBB-9603-BAB98D8CFAF6}" srcId="{27834D9C-E9B6-4F7D-9AD2-D73D4CE84539}" destId="{AE4C0E84-FBB0-491A-B4C4-34439A7191B7}" srcOrd="2" destOrd="0" parTransId="{409875E5-ED50-4D2A-AB6C-F5D77311231C}" sibTransId="{D5B75D19-74E3-4FE1-B715-FA5FF6833A36}"/>
    <dgm:cxn modelId="{3B789B7C-5562-43AA-BB61-837E02A92A2F}" type="presOf" srcId="{AE4C0E84-FBB0-491A-B4C4-34439A7191B7}" destId="{FD98E274-9CE9-4966-9205-A7B32B14448C}" srcOrd="0" destOrd="0" presId="urn:microsoft.com/office/officeart/2018/2/layout/IconVerticalSolidList"/>
    <dgm:cxn modelId="{11AC19B9-FB91-4D21-A217-6FD196B039ED}" srcId="{27834D9C-E9B6-4F7D-9AD2-D73D4CE84539}" destId="{94719292-3006-4D28-8605-1B0822256AE9}" srcOrd="0" destOrd="0" parTransId="{E8EBA856-2BD1-42A7-926A-00465208E2A7}" sibTransId="{57814D8A-D1D8-4E1C-A544-288FB6500236}"/>
    <dgm:cxn modelId="{ADEFA3EA-3870-43C7-BFE7-2EBE12D35153}" type="presOf" srcId="{94719292-3006-4D28-8605-1B0822256AE9}" destId="{F16D0685-7467-4015-8205-CEC27D408CD9}" srcOrd="0" destOrd="0" presId="urn:microsoft.com/office/officeart/2018/2/layout/IconVerticalSolidList"/>
    <dgm:cxn modelId="{23FE64EB-8C29-4DE3-9661-48BDE2C3F704}" type="presOf" srcId="{FFD7DCB9-594B-4CD2-A699-07D583490671}" destId="{88DBAFC9-BD19-4274-9B53-734BA6D7905A}" srcOrd="0" destOrd="0" presId="urn:microsoft.com/office/officeart/2018/2/layout/IconVerticalSolidList"/>
    <dgm:cxn modelId="{E45021F4-A790-4510-B6F9-5812848F7FEF}" type="presParOf" srcId="{1C0FA657-B087-476F-B91D-8D0222BD60E7}" destId="{2B33B24E-863F-4A56-BA17-9D68848AE29C}" srcOrd="0" destOrd="0" presId="urn:microsoft.com/office/officeart/2018/2/layout/IconVerticalSolidList"/>
    <dgm:cxn modelId="{283E8AB1-2FC4-4458-8472-9345CCACF3A8}" type="presParOf" srcId="{2B33B24E-863F-4A56-BA17-9D68848AE29C}" destId="{B6EC4CB6-67BE-418C-A47D-F2DB9DA36119}" srcOrd="0" destOrd="0" presId="urn:microsoft.com/office/officeart/2018/2/layout/IconVerticalSolidList"/>
    <dgm:cxn modelId="{08E12811-4E65-4A8B-B9C7-F80398F36EBB}" type="presParOf" srcId="{2B33B24E-863F-4A56-BA17-9D68848AE29C}" destId="{3294FEC4-A158-4D95-A127-02142BE0F2B7}" srcOrd="1" destOrd="0" presId="urn:microsoft.com/office/officeart/2018/2/layout/IconVerticalSolidList"/>
    <dgm:cxn modelId="{FCD3B355-5453-4D00-A677-2C0A273D9427}" type="presParOf" srcId="{2B33B24E-863F-4A56-BA17-9D68848AE29C}" destId="{D7AA88CC-01E1-42C2-9E09-69E1C2162447}" srcOrd="2" destOrd="0" presId="urn:microsoft.com/office/officeart/2018/2/layout/IconVerticalSolidList"/>
    <dgm:cxn modelId="{2B4FECE4-E2AF-4BFB-B77C-ADAA6D60532C}" type="presParOf" srcId="{2B33B24E-863F-4A56-BA17-9D68848AE29C}" destId="{F16D0685-7467-4015-8205-CEC27D408CD9}" srcOrd="3" destOrd="0" presId="urn:microsoft.com/office/officeart/2018/2/layout/IconVerticalSolidList"/>
    <dgm:cxn modelId="{42B5324A-BF83-470B-B17F-061744F222BD}" type="presParOf" srcId="{1C0FA657-B087-476F-B91D-8D0222BD60E7}" destId="{F4DF61F4-7B4F-4B76-8506-9ED295087390}" srcOrd="1" destOrd="0" presId="urn:microsoft.com/office/officeart/2018/2/layout/IconVerticalSolidList"/>
    <dgm:cxn modelId="{96370F08-F946-4235-9B70-B001E909F275}" type="presParOf" srcId="{1C0FA657-B087-476F-B91D-8D0222BD60E7}" destId="{0DFA665E-AD17-4B5B-BD41-E5FA16C597D9}" srcOrd="2" destOrd="0" presId="urn:microsoft.com/office/officeart/2018/2/layout/IconVerticalSolidList"/>
    <dgm:cxn modelId="{E9889B37-F309-4EE2-BFF6-EAEB57C5225F}" type="presParOf" srcId="{0DFA665E-AD17-4B5B-BD41-E5FA16C597D9}" destId="{1F352B50-8C4A-4D7B-8840-659C35D31453}" srcOrd="0" destOrd="0" presId="urn:microsoft.com/office/officeart/2018/2/layout/IconVerticalSolidList"/>
    <dgm:cxn modelId="{AB18342F-9059-4509-AF29-944D20A13632}" type="presParOf" srcId="{0DFA665E-AD17-4B5B-BD41-E5FA16C597D9}" destId="{4B858BA8-B48B-4DE8-9960-B0126BCAFA3F}" srcOrd="1" destOrd="0" presId="urn:microsoft.com/office/officeart/2018/2/layout/IconVerticalSolidList"/>
    <dgm:cxn modelId="{E1C10746-0495-42C5-BB76-A3847039C955}" type="presParOf" srcId="{0DFA665E-AD17-4B5B-BD41-E5FA16C597D9}" destId="{7B8FDCF8-FC11-4552-B753-5DED1449E075}" srcOrd="2" destOrd="0" presId="urn:microsoft.com/office/officeart/2018/2/layout/IconVerticalSolidList"/>
    <dgm:cxn modelId="{149C4FE3-BE56-4648-BB69-552137F91A78}" type="presParOf" srcId="{0DFA665E-AD17-4B5B-BD41-E5FA16C597D9}" destId="{88DBAFC9-BD19-4274-9B53-734BA6D7905A}" srcOrd="3" destOrd="0" presId="urn:microsoft.com/office/officeart/2018/2/layout/IconVerticalSolidList"/>
    <dgm:cxn modelId="{14105A62-67FE-4AF2-B017-F8BDAABAA14E}" type="presParOf" srcId="{1C0FA657-B087-476F-B91D-8D0222BD60E7}" destId="{D1A98A65-22E8-4732-A8AD-B85858FFF309}" srcOrd="3" destOrd="0" presId="urn:microsoft.com/office/officeart/2018/2/layout/IconVerticalSolidList"/>
    <dgm:cxn modelId="{1FC61811-F909-46B0-8E7D-EBA80E8A067C}" type="presParOf" srcId="{1C0FA657-B087-476F-B91D-8D0222BD60E7}" destId="{45B469DC-B278-4738-90BF-17D6B449398C}" srcOrd="4" destOrd="0" presId="urn:microsoft.com/office/officeart/2018/2/layout/IconVerticalSolidList"/>
    <dgm:cxn modelId="{1A5BCEBC-B565-42FF-9291-E24E82571852}" type="presParOf" srcId="{45B469DC-B278-4738-90BF-17D6B449398C}" destId="{1D1DDA1C-F378-4CEA-BF67-1771664E1C05}" srcOrd="0" destOrd="0" presId="urn:microsoft.com/office/officeart/2018/2/layout/IconVerticalSolidList"/>
    <dgm:cxn modelId="{ECE170A1-F4CE-4AED-847B-71475831A276}" type="presParOf" srcId="{45B469DC-B278-4738-90BF-17D6B449398C}" destId="{40974E39-1D65-464E-9689-F42C7B59EE9C}" srcOrd="1" destOrd="0" presId="urn:microsoft.com/office/officeart/2018/2/layout/IconVerticalSolidList"/>
    <dgm:cxn modelId="{D75FD6C1-7910-43D8-B2A7-F44571FF6828}" type="presParOf" srcId="{45B469DC-B278-4738-90BF-17D6B449398C}" destId="{B2DEE6E7-FB60-44CC-82B3-25D78DC40270}" srcOrd="2" destOrd="0" presId="urn:microsoft.com/office/officeart/2018/2/layout/IconVerticalSolidList"/>
    <dgm:cxn modelId="{B3EE2B45-D6D7-452C-B659-820654AA6282}" type="presParOf" srcId="{45B469DC-B278-4738-90BF-17D6B449398C}" destId="{FD98E274-9CE9-4966-9205-A7B32B14448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C4CB6-67BE-418C-A47D-F2DB9DA36119}">
      <dsp:nvSpPr>
        <dsp:cNvPr id="0" name=""/>
        <dsp:cNvSpPr/>
      </dsp:nvSpPr>
      <dsp:spPr>
        <a:xfrm>
          <a:off x="0" y="437"/>
          <a:ext cx="9905999" cy="1023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94FEC4-A158-4D95-A127-02142BE0F2B7}">
      <dsp:nvSpPr>
        <dsp:cNvPr id="0" name=""/>
        <dsp:cNvSpPr/>
      </dsp:nvSpPr>
      <dsp:spPr>
        <a:xfrm>
          <a:off x="309757" y="230835"/>
          <a:ext cx="563196" cy="5631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6D0685-7467-4015-8205-CEC27D408CD9}">
      <dsp:nvSpPr>
        <dsp:cNvPr id="0" name=""/>
        <dsp:cNvSpPr/>
      </dsp:nvSpPr>
      <dsp:spPr>
        <a:xfrm>
          <a:off x="1182711" y="437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You may be familiar with compressed formats such as .jpeg, .png, etc.</a:t>
          </a:r>
        </a:p>
      </dsp:txBody>
      <dsp:txXfrm>
        <a:off x="1182711" y="437"/>
        <a:ext cx="8723287" cy="1023992"/>
      </dsp:txXfrm>
    </dsp:sp>
    <dsp:sp modelId="{1F352B50-8C4A-4D7B-8840-659C35D31453}">
      <dsp:nvSpPr>
        <dsp:cNvPr id="0" name=""/>
        <dsp:cNvSpPr/>
      </dsp:nvSpPr>
      <dsp:spPr>
        <a:xfrm>
          <a:off x="0" y="1280428"/>
          <a:ext cx="9905999" cy="10239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858BA8-B48B-4DE8-9960-B0126BCAFA3F}">
      <dsp:nvSpPr>
        <dsp:cNvPr id="0" name=""/>
        <dsp:cNvSpPr/>
      </dsp:nvSpPr>
      <dsp:spPr>
        <a:xfrm>
          <a:off x="309757" y="1510826"/>
          <a:ext cx="563196" cy="5631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DBAFC9-BD19-4274-9B53-734BA6D7905A}">
      <dsp:nvSpPr>
        <dsp:cNvPr id="0" name=""/>
        <dsp:cNvSpPr/>
      </dsp:nvSpPr>
      <dsp:spPr>
        <a:xfrm>
          <a:off x="1182711" y="1280428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For computer vision we mostly work with uncompressed image formats</a:t>
          </a:r>
        </a:p>
      </dsp:txBody>
      <dsp:txXfrm>
        <a:off x="1182711" y="1280428"/>
        <a:ext cx="8723287" cy="1023992"/>
      </dsp:txXfrm>
    </dsp:sp>
    <dsp:sp modelId="{1D1DDA1C-F378-4CEA-BF67-1771664E1C05}">
      <dsp:nvSpPr>
        <dsp:cNvPr id="0" name=""/>
        <dsp:cNvSpPr/>
      </dsp:nvSpPr>
      <dsp:spPr>
        <a:xfrm>
          <a:off x="0" y="2560419"/>
          <a:ext cx="9905999" cy="10239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974E39-1D65-464E-9689-F42C7B59EE9C}">
      <dsp:nvSpPr>
        <dsp:cNvPr id="0" name=""/>
        <dsp:cNvSpPr/>
      </dsp:nvSpPr>
      <dsp:spPr>
        <a:xfrm>
          <a:off x="309757" y="2790817"/>
          <a:ext cx="563196" cy="5631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98E274-9CE9-4966-9205-A7B32B14448C}">
      <dsp:nvSpPr>
        <dsp:cNvPr id="0" name=""/>
        <dsp:cNvSpPr/>
      </dsp:nvSpPr>
      <dsp:spPr>
        <a:xfrm>
          <a:off x="1182711" y="2560419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For example, 640*480 RGBA8 image could be contained by an array with the following dimensions: [480][640][4]</a:t>
          </a:r>
        </a:p>
      </dsp:txBody>
      <dsp:txXfrm>
        <a:off x="1182711" y="2560419"/>
        <a:ext cx="8723287" cy="1023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2B75D1C-0C87-BC42-B55D-3767B4B51510}" type="datetimeFigureOut">
              <a:rPr lang="en-US" smtClean="0"/>
              <a:t>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1862009-428A-5743-A7E7-591386ED3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5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5D1C-0C87-BC42-B55D-3767B4B51510}" type="datetimeFigureOut">
              <a:rPr lang="en-US" smtClean="0"/>
              <a:t>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2009-428A-5743-A7E7-591386ED3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41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5D1C-0C87-BC42-B55D-3767B4B51510}" type="datetimeFigureOut">
              <a:rPr lang="en-US" smtClean="0"/>
              <a:t>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2009-428A-5743-A7E7-591386ED3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79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5D1C-0C87-BC42-B55D-3767B4B51510}" type="datetimeFigureOut">
              <a:rPr lang="en-US" smtClean="0"/>
              <a:t>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2009-428A-5743-A7E7-591386ED3A48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6595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5D1C-0C87-BC42-B55D-3767B4B51510}" type="datetimeFigureOut">
              <a:rPr lang="en-US" smtClean="0"/>
              <a:t>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2009-428A-5743-A7E7-591386ED3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23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5D1C-0C87-BC42-B55D-3767B4B51510}" type="datetimeFigureOut">
              <a:rPr lang="en-US" smtClean="0"/>
              <a:t>2/9/19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2009-428A-5743-A7E7-591386ED3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97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5D1C-0C87-BC42-B55D-3767B4B51510}" type="datetimeFigureOut">
              <a:rPr lang="en-US" smtClean="0"/>
              <a:t>2/9/19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2009-428A-5743-A7E7-591386ED3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11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5D1C-0C87-BC42-B55D-3767B4B51510}" type="datetimeFigureOut">
              <a:rPr lang="en-US" smtClean="0"/>
              <a:t>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2009-428A-5743-A7E7-591386ED3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85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5D1C-0C87-BC42-B55D-3767B4B51510}" type="datetimeFigureOut">
              <a:rPr lang="en-US" smtClean="0"/>
              <a:t>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2009-428A-5743-A7E7-591386ED3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37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5D1C-0C87-BC42-B55D-3767B4B51510}" type="datetimeFigureOut">
              <a:rPr lang="en-US" smtClean="0"/>
              <a:t>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2009-428A-5743-A7E7-591386ED3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5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5D1C-0C87-BC42-B55D-3767B4B51510}" type="datetimeFigureOut">
              <a:rPr lang="en-US" smtClean="0"/>
              <a:t>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2009-428A-5743-A7E7-591386ED3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72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5D1C-0C87-BC42-B55D-3767B4B51510}" type="datetimeFigureOut">
              <a:rPr lang="en-US" smtClean="0"/>
              <a:t>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2009-428A-5743-A7E7-591386ED3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54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5D1C-0C87-BC42-B55D-3767B4B51510}" type="datetimeFigureOut">
              <a:rPr lang="en-US" smtClean="0"/>
              <a:t>2/9/19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2009-428A-5743-A7E7-591386ED3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19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5D1C-0C87-BC42-B55D-3767B4B51510}" type="datetimeFigureOut">
              <a:rPr lang="en-US" smtClean="0"/>
              <a:t>2/9/19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2009-428A-5743-A7E7-591386ED3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00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5D1C-0C87-BC42-B55D-3767B4B51510}" type="datetimeFigureOut">
              <a:rPr lang="en-US" smtClean="0"/>
              <a:t>2/9/19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2009-428A-5743-A7E7-591386ED3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0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5D1C-0C87-BC42-B55D-3767B4B51510}" type="datetimeFigureOut">
              <a:rPr lang="en-US" smtClean="0"/>
              <a:t>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2009-428A-5743-A7E7-591386ED3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81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5D1C-0C87-BC42-B55D-3767B4B51510}" type="datetimeFigureOut">
              <a:rPr lang="en-US" smtClean="0"/>
              <a:t>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2009-428A-5743-A7E7-591386ED3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8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75D1C-0C87-BC42-B55D-3767B4B51510}" type="datetimeFigureOut">
              <a:rPr lang="en-US" smtClean="0"/>
              <a:t>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62009-428A-5743-A7E7-591386ED3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336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525A-107D-E048-8839-DD8A9BE621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141693"/>
            <a:ext cx="8791575" cy="1301673"/>
          </a:xfrm>
        </p:spPr>
        <p:txBody>
          <a:bodyPr>
            <a:normAutofit/>
          </a:bodyPr>
          <a:lstStyle/>
          <a:p>
            <a:r>
              <a:rPr lang="en-US" dirty="0"/>
              <a:t>Makerspace Raspberry 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9AA22-FC04-3443-B406-17EAEECB8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5443368"/>
            <a:ext cx="8791575" cy="865991"/>
          </a:xfrm>
        </p:spPr>
        <p:txBody>
          <a:bodyPr>
            <a:normAutofit/>
          </a:bodyPr>
          <a:lstStyle/>
          <a:p>
            <a:r>
              <a:rPr lang="en-US" dirty="0"/>
              <a:t>Workshop 2: Computer Vision With Python and OpenCV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CEB23-E992-6545-A406-4852DA235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452" y="662193"/>
            <a:ext cx="5144547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799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24DF-45BE-B045-954C-7D0D62BBE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A8034-A37B-C34C-B147-A565BA513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the “lesson2_motion.py” file in the python folder</a:t>
            </a:r>
          </a:p>
          <a:p>
            <a:r>
              <a:rPr lang="en-US" dirty="0"/>
              <a:t>Download the </a:t>
            </a:r>
            <a:r>
              <a:rPr lang="en-US" dirty="0" err="1"/>
              <a:t>Anconda</a:t>
            </a:r>
            <a:r>
              <a:rPr lang="en-US" dirty="0"/>
              <a:t> distribution of python to run the code on your laptop:</a:t>
            </a:r>
          </a:p>
          <a:p>
            <a:pPr lvl="1"/>
            <a:r>
              <a:rPr lang="en-US" dirty="0">
                <a:hlinkClick r:id="rId2"/>
              </a:rPr>
              <a:t>https://www.anaconda.com</a:t>
            </a:r>
            <a:endParaRPr lang="en-US" dirty="0"/>
          </a:p>
          <a:p>
            <a:r>
              <a:rPr lang="en-US" dirty="0"/>
              <a:t>In the </a:t>
            </a:r>
            <a:r>
              <a:rPr lang="en-US" dirty="0" err="1"/>
              <a:t>conda</a:t>
            </a:r>
            <a:r>
              <a:rPr lang="en-US" dirty="0"/>
              <a:t> shell run </a:t>
            </a:r>
          </a:p>
          <a:p>
            <a:pPr lvl="1"/>
            <a:r>
              <a:rPr lang="en-US" dirty="0" err="1"/>
              <a:t>conda</a:t>
            </a:r>
            <a:r>
              <a:rPr lang="en-US" dirty="0"/>
              <a:t> install </a:t>
            </a:r>
            <a:r>
              <a:rPr lang="en-US" dirty="0" err="1"/>
              <a:t>opencv</a:t>
            </a:r>
            <a:endParaRPr lang="en-US" dirty="0"/>
          </a:p>
          <a:p>
            <a:pPr lvl="1"/>
            <a:r>
              <a:rPr lang="en-US" dirty="0"/>
              <a:t>pip install </a:t>
            </a:r>
            <a:r>
              <a:rPr lang="en-US" dirty="0" err="1"/>
              <a:t>imutils</a:t>
            </a:r>
            <a:endParaRPr lang="en-US" dirty="0"/>
          </a:p>
          <a:p>
            <a:pPr lvl="1"/>
            <a:r>
              <a:rPr lang="en-US" dirty="0"/>
              <a:t>python lesson2_motion.py </a:t>
            </a:r>
          </a:p>
        </p:txBody>
      </p:sp>
    </p:spTree>
    <p:extLst>
      <p:ext uri="{BB962C8B-B14F-4D97-AF65-F5344CB8AC3E}">
        <p14:creationId xmlns:p14="http://schemas.microsoft.com/office/powerpoint/2010/main" val="3787160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F6AD-FC67-B946-B767-E74FA42B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 Home Security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E7D00-AF61-A54D-B71B-B443169A1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use motion detection to extract useful information from an image for a home security system?</a:t>
            </a:r>
          </a:p>
          <a:p>
            <a:r>
              <a:rPr lang="en-US" dirty="0"/>
              <a:t>Discuss!</a:t>
            </a:r>
          </a:p>
        </p:txBody>
      </p:sp>
    </p:spTree>
    <p:extLst>
      <p:ext uri="{BB962C8B-B14F-4D97-AF65-F5344CB8AC3E}">
        <p14:creationId xmlns:p14="http://schemas.microsoft.com/office/powerpoint/2010/main" val="693534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FF320-D335-8D40-8161-B455FEC5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What is an image?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7378D08-300E-4770-9BE1-D8C0CEEB2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Visual perception by an observer</a:t>
            </a:r>
          </a:p>
          <a:p>
            <a:r>
              <a:rPr lang="en-US" sz="2000" dirty="0"/>
              <a:t>Distribution of intensity of color over a two dimensional space</a:t>
            </a:r>
          </a:p>
          <a:p>
            <a:endParaRPr lang="en-US" sz="2000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71A3CF27-6B7A-354C-8171-6B2EB5E8A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0421"/>
            <a:ext cx="5456279" cy="409220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75283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1379B-EBC9-8446-A9EC-602EC1AF6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Common Image Formats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6BAFB1-7B7D-4F5A-803C-F1C8EFA268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7137867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2220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AB45E6-302A-8345-81AF-A83C2458C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RGBA8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B36FC-20B3-9F47-9B9F-16D600ED96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8" r="4842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81002-68CF-C047-B70A-219CA478B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 fontScale="92500"/>
          </a:bodyPr>
          <a:lstStyle/>
          <a:p>
            <a:r>
              <a:rPr lang="en-US" dirty="0"/>
              <a:t>An RGB8 image stores intensity values between 0-255 for red, green, blue, and alpha channels</a:t>
            </a:r>
          </a:p>
          <a:p>
            <a:r>
              <a:rPr lang="en-US" dirty="0"/>
              <a:t>To look at a specific channel, we can use indexing such as image[y, x, c]</a:t>
            </a:r>
          </a:p>
          <a:p>
            <a:r>
              <a:rPr lang="en-US" dirty="0"/>
              <a:t>An alpha channel represents transparency for the only three channels.</a:t>
            </a:r>
          </a:p>
        </p:txBody>
      </p:sp>
    </p:spTree>
    <p:extLst>
      <p:ext uri="{BB962C8B-B14F-4D97-AF65-F5344CB8AC3E}">
        <p14:creationId xmlns:p14="http://schemas.microsoft.com/office/powerpoint/2010/main" val="9220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2BFC20-0886-664F-AC2B-4106558A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Greyscale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747F9-F9F7-CC4A-BD2B-5317C836D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A greyscale image is exactly what it sounds like</a:t>
            </a:r>
          </a:p>
          <a:p>
            <a:r>
              <a:rPr lang="en-US" sz="2000" dirty="0"/>
              <a:t>It can be represented by using 2 or 3 dimensions:</a:t>
            </a:r>
          </a:p>
          <a:p>
            <a:pPr lvl="1"/>
            <a:r>
              <a:rPr lang="en-US" sz="1600" dirty="0"/>
              <a:t>[Height][Width][1]</a:t>
            </a:r>
          </a:p>
          <a:p>
            <a:pPr lvl="1"/>
            <a:r>
              <a:rPr lang="en-US" sz="1600" dirty="0"/>
              <a:t>[Height][Width]</a:t>
            </a:r>
          </a:p>
          <a:p>
            <a:r>
              <a:rPr lang="en-US" sz="2000" dirty="0"/>
              <a:t>The only difference is how the elements are accessed, but sometimes you will need to switch between the two.</a:t>
            </a:r>
          </a:p>
          <a:p>
            <a:pPr lvl="1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6E59F-42C0-874C-B9E5-6AC6DF193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88768"/>
            <a:ext cx="5456279" cy="30555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0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382551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4F7DF8-7067-CB42-9FDC-4B1C6AC72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Dealing with images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CC7C2-C569-E749-B48D-0A98E2500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OpenCV is an open source library implementing all kinds of functionality for computer vision</a:t>
            </a:r>
          </a:p>
          <a:p>
            <a:pPr lvl="1"/>
            <a:r>
              <a:rPr lang="en-US" sz="1600" dirty="0"/>
              <a:t>Image format conversion</a:t>
            </a:r>
          </a:p>
          <a:p>
            <a:pPr lvl="1"/>
            <a:r>
              <a:rPr lang="en-US" sz="1600" dirty="0"/>
              <a:t>Object detection</a:t>
            </a:r>
          </a:p>
          <a:p>
            <a:pPr lvl="1"/>
            <a:r>
              <a:rPr lang="en-US" sz="1600" dirty="0"/>
              <a:t>Motion tracking</a:t>
            </a:r>
          </a:p>
          <a:p>
            <a:pPr lvl="1"/>
            <a:r>
              <a:rPr lang="en-US" sz="1600" dirty="0"/>
              <a:t>Primitives such as edge detection</a:t>
            </a:r>
          </a:p>
          <a:p>
            <a:r>
              <a:rPr lang="en-US" sz="2000" dirty="0"/>
              <a:t>Accessible in python!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6B5BC-9AB4-4040-89CF-5C8A6CC26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758" y="618518"/>
            <a:ext cx="4546762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097307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6C42-B6AB-C740-95A0-F43DE325B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Example OpenCV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1F133-3E1A-DB4A-83A3-44C1B8B03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Here is an example using OpenCV to track objects with motion detection and object detection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=7Tb6nidiBTE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DDC85-1070-2F48-AE34-4BBC31658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5" r="5884" b="2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784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96B41-18FF-554B-AEC9-810D6152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How to do motion detection with OpenCV?</a:t>
            </a:r>
          </a:p>
        </p:txBody>
      </p:sp>
      <p:pic>
        <p:nvPicPr>
          <p:cNvPr id="5" name="Content Placeholder 4" descr="A picture containing person, photo&#13;&#10;&#13;&#10;Description automatically generated">
            <a:extLst>
              <a:ext uri="{FF2B5EF4-FFF2-40B4-BE49-F238E27FC236}">
                <a16:creationId xmlns:a16="http://schemas.microsoft.com/office/drawing/2014/main" id="{6FCF7DC0-2F59-A24D-9FAA-6481ACDB3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909" y="1790032"/>
            <a:ext cx="6169829" cy="4834495"/>
          </a:xfrm>
        </p:spPr>
      </p:pic>
    </p:spTree>
    <p:extLst>
      <p:ext uri="{BB962C8B-B14F-4D97-AF65-F5344CB8AC3E}">
        <p14:creationId xmlns:p14="http://schemas.microsoft.com/office/powerpoint/2010/main" val="4243979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BFB9-839C-C84C-A06A-6624213C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Detection With OpenCV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AA4F6-75E3-9549-A7E5-DE49D9784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dirty="0"/>
              <a:t>Convert image to grayscale (color not necessary for motion detection)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absolute difference between final and initial frame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Threshold cutoff for pixel intensity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Dilate pixels that made it through the cutoff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 contours, or “regions of pixels directly connected to </a:t>
            </a:r>
            <a:r>
              <a:rPr lang="en-US" dirty="0" err="1"/>
              <a:t>eachother</a:t>
            </a:r>
            <a:r>
              <a:rPr lang="en-US" dirty="0"/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Filter contours to only include ones with a significant area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Draw a rectangle bounding the </a:t>
            </a:r>
            <a:r>
              <a:rPr lang="en-US" dirty="0" err="1"/>
              <a:t>countours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4689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411</Words>
  <Application>Microsoft Macintosh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Makerspace Raspberry Pi</vt:lpstr>
      <vt:lpstr>What is an image?</vt:lpstr>
      <vt:lpstr>Common Image Formats</vt:lpstr>
      <vt:lpstr>RGBA8</vt:lpstr>
      <vt:lpstr>Greyscale</vt:lpstr>
      <vt:lpstr>Dealing with images in python</vt:lpstr>
      <vt:lpstr>Example OpenCV Application</vt:lpstr>
      <vt:lpstr>How to do motion detection with OpenCV?</vt:lpstr>
      <vt:lpstr>Motion Detection With OpenCV</vt:lpstr>
      <vt:lpstr>Example Code</vt:lpstr>
      <vt:lpstr>Project: Home Security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Makerspace Raspberry Pi</dc:title>
  <dc:creator>Vance, Carroll S</dc:creator>
  <cp:lastModifiedBy>Vance, Carroll S</cp:lastModifiedBy>
  <cp:revision>9</cp:revision>
  <dcterms:created xsi:type="dcterms:W3CDTF">2019-02-08T22:27:49Z</dcterms:created>
  <dcterms:modified xsi:type="dcterms:W3CDTF">2019-02-09T15:41:11Z</dcterms:modified>
</cp:coreProperties>
</file>